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19442" y="9252407"/>
            <a:ext cx="121885" cy="18745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51459"/>
            <a:ext cx="3347085" cy="1123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360170">
              <a:lnSpc>
                <a:spcPct val="152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University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f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Diyala</a:t>
            </a:r>
            <a:r>
              <a:rPr dirty="0" smtClean="0" sz="1600" spc="-10" b="1">
                <a:latin typeface="Times New Roman"/>
                <a:cs typeface="Times New Roman"/>
              </a:rPr>
              <a:t> College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of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Engin</a:t>
            </a:r>
            <a:r>
              <a:rPr dirty="0" smtClean="0" sz="1600" spc="0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ering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Depar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e</a:t>
            </a:r>
            <a:r>
              <a:rPr dirty="0" smtClean="0" sz="1600" spc="0" b="1">
                <a:latin typeface="Times New Roman"/>
                <a:cs typeface="Times New Roman"/>
              </a:rPr>
              <a:t>n</a:t>
            </a:r>
            <a:r>
              <a:rPr dirty="0" smtClean="0" sz="1600" spc="-10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of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E</a:t>
            </a:r>
            <a:r>
              <a:rPr dirty="0" smtClean="0" sz="1600" spc="5" b="1">
                <a:latin typeface="Times New Roman"/>
                <a:cs typeface="Times New Roman"/>
              </a:rPr>
              <a:t>l</a:t>
            </a:r>
            <a:r>
              <a:rPr dirty="0" smtClean="0" sz="1600" spc="-10" b="1">
                <a:latin typeface="Times New Roman"/>
                <a:cs typeface="Times New Roman"/>
              </a:rPr>
              <a:t>ect</a:t>
            </a:r>
            <a:r>
              <a:rPr dirty="0" smtClean="0" sz="1600" spc="-15" b="1">
                <a:latin typeface="Times New Roman"/>
                <a:cs typeface="Times New Roman"/>
              </a:rPr>
              <a:t>r</a:t>
            </a:r>
            <a:r>
              <a:rPr dirty="0" smtClean="0" sz="1600" spc="-10" b="1">
                <a:latin typeface="Times New Roman"/>
                <a:cs typeface="Times New Roman"/>
              </a:rPr>
              <a:t>onic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En</a:t>
            </a:r>
            <a:r>
              <a:rPr dirty="0" smtClean="0" sz="1600" spc="-5" b="1">
                <a:latin typeface="Times New Roman"/>
                <a:cs typeface="Times New Roman"/>
              </a:rPr>
              <a:t>g</a:t>
            </a:r>
            <a:r>
              <a:rPr dirty="0" smtClean="0" sz="1600" spc="-5" b="1">
                <a:latin typeface="Times New Roman"/>
                <a:cs typeface="Times New Roman"/>
              </a:rPr>
              <a:t>i</a:t>
            </a:r>
            <a:r>
              <a:rPr dirty="0" smtClean="0" sz="1600" spc="0" b="1">
                <a:latin typeface="Times New Roman"/>
                <a:cs typeface="Times New Roman"/>
              </a:rPr>
              <a:t>n</a:t>
            </a:r>
            <a:r>
              <a:rPr dirty="0" smtClean="0" sz="1600" spc="-10" b="1">
                <a:latin typeface="Times New Roman"/>
                <a:cs typeface="Times New Roman"/>
              </a:rPr>
              <a:t>ee</a:t>
            </a:r>
            <a:r>
              <a:rPr dirty="0" smtClean="0" sz="1600" spc="-5" b="1">
                <a:latin typeface="Times New Roman"/>
                <a:cs typeface="Times New Roman"/>
              </a:rPr>
              <a:t>r</a:t>
            </a:r>
            <a:r>
              <a:rPr dirty="0" smtClean="0" sz="1600" spc="-10" b="1">
                <a:latin typeface="Times New Roman"/>
                <a:cs typeface="Times New Roman"/>
              </a:rPr>
              <a:t>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08988" y="3880103"/>
            <a:ext cx="4271772" cy="2103120"/>
          </a:xfrm>
          <a:custGeom>
            <a:avLst/>
            <a:gdLst/>
            <a:ahLst/>
            <a:cxnLst/>
            <a:rect l="l" t="t" r="r" b="b"/>
            <a:pathLst>
              <a:path w="4271772" h="2103120">
                <a:moveTo>
                  <a:pt x="3997706" y="0"/>
                </a:moveTo>
                <a:lnTo>
                  <a:pt x="4042166" y="3586"/>
                </a:lnTo>
                <a:lnTo>
                  <a:pt x="4084340" y="13969"/>
                </a:lnTo>
                <a:lnTo>
                  <a:pt x="4123664" y="30586"/>
                </a:lnTo>
                <a:lnTo>
                  <a:pt x="4159575" y="52872"/>
                </a:lnTo>
                <a:lnTo>
                  <a:pt x="4191508" y="80263"/>
                </a:lnTo>
                <a:lnTo>
                  <a:pt x="4218899" y="112196"/>
                </a:lnTo>
                <a:lnTo>
                  <a:pt x="4241185" y="148107"/>
                </a:lnTo>
                <a:lnTo>
                  <a:pt x="4257802" y="187431"/>
                </a:lnTo>
                <a:lnTo>
                  <a:pt x="4268185" y="229605"/>
                </a:lnTo>
                <a:lnTo>
                  <a:pt x="4271772" y="274066"/>
                </a:lnTo>
                <a:lnTo>
                  <a:pt x="4271772" y="1829054"/>
                </a:lnTo>
                <a:lnTo>
                  <a:pt x="4268185" y="1873514"/>
                </a:lnTo>
                <a:lnTo>
                  <a:pt x="4257802" y="1915688"/>
                </a:lnTo>
                <a:lnTo>
                  <a:pt x="4241185" y="1955012"/>
                </a:lnTo>
                <a:lnTo>
                  <a:pt x="4218899" y="1990923"/>
                </a:lnTo>
                <a:lnTo>
                  <a:pt x="4191508" y="2022855"/>
                </a:lnTo>
                <a:lnTo>
                  <a:pt x="4159575" y="2050247"/>
                </a:lnTo>
                <a:lnTo>
                  <a:pt x="4123664" y="2072533"/>
                </a:lnTo>
                <a:lnTo>
                  <a:pt x="4084340" y="2089150"/>
                </a:lnTo>
                <a:lnTo>
                  <a:pt x="4042166" y="2099533"/>
                </a:lnTo>
                <a:lnTo>
                  <a:pt x="3997706" y="2103120"/>
                </a:lnTo>
                <a:lnTo>
                  <a:pt x="274066" y="2103120"/>
                </a:lnTo>
                <a:lnTo>
                  <a:pt x="229605" y="2099533"/>
                </a:lnTo>
                <a:lnTo>
                  <a:pt x="187431" y="2089149"/>
                </a:lnTo>
                <a:lnTo>
                  <a:pt x="148107" y="2072533"/>
                </a:lnTo>
                <a:lnTo>
                  <a:pt x="112196" y="2050247"/>
                </a:lnTo>
                <a:lnTo>
                  <a:pt x="80263" y="2022855"/>
                </a:lnTo>
                <a:lnTo>
                  <a:pt x="52872" y="1990923"/>
                </a:lnTo>
                <a:lnTo>
                  <a:pt x="30586" y="1955012"/>
                </a:lnTo>
                <a:lnTo>
                  <a:pt x="13970" y="1915688"/>
                </a:lnTo>
                <a:lnTo>
                  <a:pt x="3586" y="1873514"/>
                </a:lnTo>
                <a:lnTo>
                  <a:pt x="0" y="1829054"/>
                </a:lnTo>
                <a:lnTo>
                  <a:pt x="0" y="274066"/>
                </a:lnTo>
                <a:lnTo>
                  <a:pt x="3586" y="229605"/>
                </a:lnTo>
                <a:lnTo>
                  <a:pt x="13970" y="187431"/>
                </a:lnTo>
                <a:lnTo>
                  <a:pt x="30586" y="148107"/>
                </a:lnTo>
                <a:lnTo>
                  <a:pt x="52872" y="112196"/>
                </a:lnTo>
                <a:lnTo>
                  <a:pt x="80263" y="80263"/>
                </a:lnTo>
                <a:lnTo>
                  <a:pt x="112196" y="52872"/>
                </a:lnTo>
                <a:lnTo>
                  <a:pt x="148107" y="30586"/>
                </a:lnTo>
                <a:lnTo>
                  <a:pt x="187431" y="13969"/>
                </a:lnTo>
                <a:lnTo>
                  <a:pt x="229605" y="3586"/>
                </a:lnTo>
                <a:lnTo>
                  <a:pt x="274066" y="0"/>
                </a:lnTo>
                <a:lnTo>
                  <a:pt x="3997706" y="0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244851" y="4419600"/>
            <a:ext cx="3495294" cy="6941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26379" y="4424171"/>
            <a:ext cx="561594" cy="691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317747" y="5039855"/>
            <a:ext cx="1341881" cy="380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433573" y="4499990"/>
            <a:ext cx="3026410" cy="807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2600" b="1">
                <a:solidFill>
                  <a:srgbClr val="006FC0"/>
                </a:solidFill>
                <a:latin typeface="Times New Roman"/>
                <a:cs typeface="Times New Roman"/>
              </a:rPr>
              <a:t>Analogue</a:t>
            </a:r>
            <a:r>
              <a:rPr dirty="0" smtClean="0" sz="2600" spc="-2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6FC0"/>
                </a:solidFill>
                <a:latin typeface="Times New Roman"/>
                <a:cs typeface="Times New Roman"/>
              </a:rPr>
              <a:t>Ele</a:t>
            </a:r>
            <a:r>
              <a:rPr dirty="0" smtClean="0" sz="26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2600" spc="0" b="1">
                <a:solidFill>
                  <a:srgbClr val="006FC0"/>
                </a:solidFill>
                <a:latin typeface="Times New Roman"/>
                <a:cs typeface="Times New Roman"/>
              </a:rPr>
              <a:t>tronics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4"/>
              </a:spcBef>
            </a:pPr>
            <a:endParaRPr sz="1400"/>
          </a:p>
          <a:p>
            <a:pPr algn="ctr" marR="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(Sec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ear)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22576" y="6979907"/>
            <a:ext cx="3522726" cy="4305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35098" y="7030592"/>
            <a:ext cx="318008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L</a:t>
            </a:r>
            <a:r>
              <a:rPr dirty="0" smtClean="0" sz="1600" spc="-10" b="1">
                <a:latin typeface="Times New Roman"/>
                <a:cs typeface="Times New Roman"/>
              </a:rPr>
              <a:t>ectur</a:t>
            </a:r>
            <a:r>
              <a:rPr dirty="0" smtClean="0" sz="1600" spc="-15" b="1">
                <a:latin typeface="Times New Roman"/>
                <a:cs typeface="Times New Roman"/>
              </a:rPr>
              <a:t>e</a:t>
            </a:r>
            <a:r>
              <a:rPr dirty="0" smtClean="0" sz="1600" spc="0" b="1">
                <a:latin typeface="Times New Roman"/>
                <a:cs typeface="Times New Roman"/>
              </a:rPr>
              <a:t>r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25" b="1">
                <a:latin typeface="Times New Roman"/>
                <a:cs typeface="Times New Roman"/>
              </a:rPr>
              <a:t>H</a:t>
            </a:r>
            <a:r>
              <a:rPr dirty="0" smtClean="0" sz="1600" spc="-10" b="1">
                <a:latin typeface="Times New Roman"/>
                <a:cs typeface="Times New Roman"/>
              </a:rPr>
              <a:t>ayder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25" b="1">
                <a:latin typeface="Times New Roman"/>
                <a:cs typeface="Times New Roman"/>
              </a:rPr>
              <a:t>K</a:t>
            </a:r>
            <a:r>
              <a:rPr dirty="0" smtClean="0" sz="1600" spc="-10" b="1">
                <a:latin typeface="Times New Roman"/>
                <a:cs typeface="Times New Roman"/>
              </a:rPr>
              <a:t>haleel</a:t>
            </a:r>
            <a:r>
              <a:rPr dirty="0" smtClean="0" sz="1600" spc="15" b="1">
                <a:latin typeface="Times New Roman"/>
                <a:cs typeface="Times New Roman"/>
              </a:rPr>
              <a:t> </a:t>
            </a:r>
            <a:r>
              <a:rPr dirty="0" smtClean="0" sz="1600" spc="-20" b="1">
                <a:latin typeface="Times New Roman"/>
                <a:cs typeface="Times New Roman"/>
              </a:rPr>
              <a:t>A</a:t>
            </a:r>
            <a:r>
              <a:rPr dirty="0" smtClean="0" sz="1600" spc="-15" b="1">
                <a:latin typeface="Times New Roman"/>
                <a:cs typeface="Times New Roman"/>
              </a:rPr>
              <a:t>L</a:t>
            </a:r>
            <a:r>
              <a:rPr dirty="0" smtClean="0" sz="1600" spc="-5" b="1">
                <a:latin typeface="Times New Roman"/>
                <a:cs typeface="Times New Roman"/>
              </a:rPr>
              <a:t>-</a:t>
            </a:r>
            <a:r>
              <a:rPr dirty="0" smtClean="0" sz="1600" spc="-25" b="1">
                <a:latin typeface="Times New Roman"/>
                <a:cs typeface="Times New Roman"/>
              </a:rPr>
              <a:t>Q</a:t>
            </a:r>
            <a:r>
              <a:rPr dirty="0" smtClean="0" sz="1600" spc="-10" b="1">
                <a:latin typeface="Times New Roman"/>
                <a:cs typeface="Times New Roman"/>
              </a:rPr>
              <a:t>aysi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29428" y="457200"/>
            <a:ext cx="1903476" cy="18364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80232" y="399288"/>
            <a:ext cx="1119377" cy="404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41375" y="769619"/>
            <a:ext cx="1605534" cy="404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55676" y="1034796"/>
            <a:ext cx="1325118" cy="205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41375" y="6115811"/>
            <a:ext cx="340614" cy="4046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41375" y="6486144"/>
            <a:ext cx="1870710" cy="4046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55676" y="6751319"/>
            <a:ext cx="1530858" cy="205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441452"/>
            <a:ext cx="6886575" cy="8530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445">
              <a:lnSpc>
                <a:spcPct val="100000"/>
              </a:lnSpc>
            </a:pPr>
            <a:r>
              <a:rPr dirty="0" smtClean="0" sz="1600" spc="-10" b="1">
                <a:solidFill>
                  <a:srgbClr val="FF0000"/>
                </a:solidFill>
                <a:latin typeface="Times New Roman"/>
                <a:cs typeface="Times New Roman"/>
              </a:rPr>
              <a:t>Conten</a:t>
            </a:r>
            <a:r>
              <a:rPr dirty="0" smtClean="0" sz="1600" spc="-20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algn="just" marL="12700" marR="5547995">
              <a:lnSpc>
                <a:spcPct val="100000"/>
              </a:lnSpc>
            </a:pP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rst</a:t>
            </a:r>
            <a:r>
              <a:rPr dirty="0" smtClean="0" sz="1600" spc="-15" b="1" u="heavy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dirty="0" smtClean="0" sz="1600" spc="-5" b="1" u="heavy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600" spc="-30" b="1" u="heavy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este</a:t>
            </a:r>
            <a:r>
              <a:rPr dirty="0" smtClean="0" sz="1600" spc="-5" b="1" u="heavy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8"/>
              </a:spcBef>
            </a:pPr>
            <a:endParaRPr sz="1000"/>
          </a:p>
          <a:p>
            <a:pPr marL="465455" indent="-226060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5455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Int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oduc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on to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tr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85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rs,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6"/>
              </a:spcBef>
            </a:pPr>
            <a:endParaRPr sz="900"/>
          </a:p>
          <a:p>
            <a:pPr marL="465455" indent="-226060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5455" algn="l"/>
              </a:tabLst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iod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nd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pp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ic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850"/>
              </a:lnSpc>
              <a:spcBef>
                <a:spcPts val="7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-10" i="1">
                <a:latin typeface="Times New Roman"/>
                <a:cs typeface="Times New Roman"/>
              </a:rPr>
              <a:t>V</a:t>
            </a:r>
            <a:r>
              <a:rPr dirty="0" smtClean="0" sz="1400" spc="0" i="1">
                <a:latin typeface="Times New Roman"/>
                <a:cs typeface="Times New Roman"/>
              </a:rPr>
              <a:t>-I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rs,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ply 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endParaRPr sz="1400">
              <a:latin typeface="Times New Roman"/>
              <a:cs typeface="Times New Roman"/>
            </a:endParaRPr>
          </a:p>
          <a:p>
            <a:pPr algn="just" marL="12700" marR="6056630">
              <a:lnSpc>
                <a:spcPct val="100000"/>
              </a:lnSpc>
              <a:spcBef>
                <a:spcPts val="65"/>
              </a:spcBef>
            </a:pP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Spec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urp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se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des</a:t>
            </a:r>
            <a:endParaRPr sz="1400">
              <a:latin typeface="Times New Roman"/>
              <a:cs typeface="Times New Roman"/>
            </a:endParaRPr>
          </a:p>
          <a:p>
            <a:pPr marL="12700" marR="20320">
              <a:lnSpc>
                <a:spcPct val="1093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e,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ar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J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unc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ion 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an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rs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J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s)</a:t>
            </a:r>
            <a:endParaRPr sz="1400">
              <a:latin typeface="Times New Roman"/>
              <a:cs typeface="Times New Roman"/>
            </a:endParaRPr>
          </a:p>
          <a:p>
            <a:pPr algn="just" marL="12700" marR="19685">
              <a:lnSpc>
                <a:spcPts val="1850"/>
              </a:lnSpc>
              <a:spcBef>
                <a:spcPts val="65"/>
              </a:spcBef>
            </a:pPr>
            <a:r>
              <a:rPr dirty="0" smtClean="0" sz="1400">
                <a:latin typeface="Times New Roman"/>
                <a:cs typeface="Times New Roman"/>
              </a:rPr>
              <a:t>Bi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ure,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JT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BJT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cs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ier,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tor,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8"/>
              </a:spcBef>
            </a:pPr>
            <a:endParaRPr sz="900"/>
          </a:p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Tra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or 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ir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uits</a:t>
            </a:r>
            <a:endParaRPr sz="1400">
              <a:latin typeface="Times New Roman"/>
              <a:cs typeface="Times New Roman"/>
            </a:endParaRPr>
          </a:p>
          <a:p>
            <a:pPr algn="just" marL="12700" marR="2195195">
              <a:lnSpc>
                <a:spcPct val="100000"/>
              </a:lnSpc>
              <a:spcBef>
                <a:spcPts val="13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BJT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plif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ers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85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ls,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algn="just" marL="12700" marR="5344160">
              <a:lnSpc>
                <a:spcPct val="100000"/>
              </a:lnSpc>
            </a:pP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Seco</a:t>
            </a: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nd</a:t>
            </a:r>
            <a:r>
              <a:rPr dirty="0" smtClean="0" sz="1600" spc="-5" b="1" u="heavy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dirty="0" smtClean="0" sz="1600" spc="-5" b="1" u="heavy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600" spc="-25" b="1" u="heavy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600" spc="0" b="1" u="heavy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r>
              <a:rPr dirty="0" smtClean="0" sz="1600" spc="5" b="1" u="heavy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6"/>
              </a:spcBef>
            </a:pPr>
            <a:endParaRPr sz="1000"/>
          </a:p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15" b="1">
                <a:solidFill>
                  <a:srgbClr val="006FC0"/>
                </a:solidFill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plifie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00000"/>
              </a:lnSpc>
              <a:spcBef>
                <a:spcPts val="13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plifier,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1"/>
              </a:spcBef>
            </a:pPr>
            <a:endParaRPr sz="1000"/>
          </a:p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ield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Effect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ETs)</a:t>
            </a:r>
            <a:endParaRPr sz="1400">
              <a:latin typeface="Times New Roman"/>
              <a:cs typeface="Times New Roman"/>
            </a:endParaRPr>
          </a:p>
          <a:p>
            <a:pPr marL="12700" marR="16510">
              <a:lnSpc>
                <a:spcPts val="1839"/>
              </a:lnSpc>
              <a:spcBef>
                <a:spcPts val="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ET A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plif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ers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and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15" b="1">
                <a:solidFill>
                  <a:srgbClr val="006FC0"/>
                </a:solidFill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chi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cu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093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plifier,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ier,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digit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43992"/>
            <a:ext cx="6886575" cy="3012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plifier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requ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se</a:t>
            </a:r>
            <a:endParaRPr sz="1400">
              <a:latin typeface="Times New Roman"/>
              <a:cs typeface="Times New Roman"/>
            </a:endParaRPr>
          </a:p>
          <a:p>
            <a:pPr marL="12700" marR="13970">
              <a:lnSpc>
                <a:spcPts val="185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 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ts, 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l, 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-fr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se, 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y 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response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8"/>
              </a:spcBef>
            </a:pPr>
            <a:endParaRPr sz="900"/>
          </a:p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Thy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244475">
              <a:lnSpc>
                <a:spcPts val="185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 diode,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(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CR),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ac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ac,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(SC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 (</a:t>
            </a:r>
            <a:r>
              <a:rPr dirty="0" smtClean="0" sz="1400" spc="-2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endParaRPr sz="1400">
              <a:latin typeface="Times New Roman"/>
              <a:cs typeface="Times New Roman"/>
            </a:endParaRPr>
          </a:p>
          <a:p>
            <a:pPr algn="just" marL="12700" marR="4814570">
              <a:lnSpc>
                <a:spcPct val="100000"/>
              </a:lnSpc>
              <a:spcBef>
                <a:spcPts val="65"/>
              </a:spcBef>
            </a:pPr>
            <a:r>
              <a:rPr dirty="0" smtClean="0" sz="140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469900" indent="-229235">
              <a:lnSpc>
                <a:spcPct val="100000"/>
              </a:lnSpc>
              <a:buClr>
                <a:srgbClr val="006FC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 O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plifier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850"/>
              </a:lnSpc>
              <a:spcBef>
                <a:spcPts val="75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3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fee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set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endParaRPr sz="1400">
              <a:latin typeface="Times New Roman"/>
              <a:cs typeface="Times New Roman"/>
            </a:endParaRPr>
          </a:p>
          <a:p>
            <a:pPr algn="just" marL="12700" marR="6205855">
              <a:lnSpc>
                <a:spcPct val="100000"/>
              </a:lnSpc>
              <a:spcBef>
                <a:spcPts val="80"/>
              </a:spcBef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852033"/>
            <a:ext cx="6883400" cy="2470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C00000"/>
                </a:solidFill>
                <a:latin typeface="Times New Roman"/>
                <a:cs typeface="Times New Roman"/>
              </a:rPr>
              <a:t>Text</a:t>
            </a:r>
            <a:r>
              <a:rPr dirty="0" smtClean="0" sz="1400" spc="-15" b="1">
                <a:solidFill>
                  <a:srgbClr val="C0000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30" b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469900" marR="17780">
              <a:lnSpc>
                <a:spcPts val="2400"/>
              </a:lnSpc>
              <a:spcBef>
                <a:spcPts val="18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Flo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d,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s: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low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-2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duc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c.,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Sa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dle </a:t>
            </a:r>
            <a:r>
              <a:rPr dirty="0" smtClean="0" sz="1400" spc="-2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20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1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C00000"/>
                </a:solidFill>
                <a:latin typeface="Times New Roman"/>
                <a:cs typeface="Times New Roman"/>
              </a:rPr>
              <a:t>eferenc</a:t>
            </a:r>
            <a:r>
              <a:rPr dirty="0" smtClean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C00000"/>
                </a:solidFill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 marL="469900" marR="16510" indent="-229235">
              <a:lnSpc>
                <a:spcPts val="2410"/>
              </a:lnSpc>
              <a:spcBef>
                <a:spcPts val="18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d.,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nic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11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Pear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ite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2"/>
              </a:spcBef>
              <a:buFont typeface="Times New Roman"/>
              <a:buAutoNum type="arabicPeriod"/>
            </a:pPr>
            <a:endParaRPr sz="500"/>
          </a:p>
          <a:p>
            <a:pPr marL="469900" indent="-229235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itz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bri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Press,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9.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469900" indent="-229235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Mc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7th 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52700" y="6102093"/>
            <a:ext cx="2628421" cy="2772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42468"/>
            <a:ext cx="6886575" cy="415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Lecture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1: 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tr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du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 to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lec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4"/>
              </a:spcBef>
            </a:pPr>
            <a:endParaRPr sz="1300"/>
          </a:p>
          <a:p>
            <a:pPr algn="just" marL="239395" marR="13970" indent="-227329">
              <a:lnSpc>
                <a:spcPct val="1101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(ICs)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l.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 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inter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 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algn="just" marL="239395" marR="14604" indent="-227329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pn</a:t>
            </a:r>
            <a:r>
              <a:rPr dirty="0" smtClean="0" sz="1400" spc="-25" b="1" i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j</a:t>
            </a:r>
            <a:r>
              <a:rPr dirty="0" smtClean="0" sz="1400" spc="0" b="1">
                <a:latin typeface="Times New Roman"/>
                <a:cs typeface="Times New Roman"/>
              </a:rPr>
              <a:t>unct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1.1</a:t>
            </a:r>
            <a:r>
              <a:rPr dirty="0" smtClean="0" sz="1400" spc="12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algn="just" marL="239395" marR="12700" indent="-227329">
              <a:lnSpc>
                <a:spcPts val="1850"/>
              </a:lnSpc>
              <a:spcBef>
                <a:spcPts val="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hr </a:t>
            </a:r>
            <a:r>
              <a:rPr dirty="0" smtClean="0" sz="1400" spc="-5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ode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tom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vie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ne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ar</a:t>
            </a:r>
            <a:r>
              <a:rPr dirty="0" smtClean="0" sz="1400" spc="-10" i="1">
                <a:latin typeface="Times New Roman"/>
                <a:cs typeface="Times New Roman"/>
              </a:rPr>
              <a:t>y</a:t>
            </a:r>
            <a:r>
              <a:rPr dirty="0" smtClean="0" sz="1400" spc="0" i="1">
                <a:latin typeface="Times New Roman"/>
                <a:cs typeface="Times New Roman"/>
              </a:rPr>
              <a:t>-t</a:t>
            </a:r>
            <a:r>
              <a:rPr dirty="0" smtClean="0" sz="1400" spc="-15" i="1">
                <a:latin typeface="Times New Roman"/>
                <a:cs typeface="Times New Roman"/>
              </a:rPr>
              <a:t>y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 s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4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neu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ive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ge</a:t>
            </a:r>
            <a:endParaRPr sz="1400">
              <a:latin typeface="Times New Roman"/>
              <a:cs typeface="Times New Roman"/>
            </a:endParaRPr>
          </a:p>
          <a:p>
            <a:pPr algn="just" marL="239395" marR="24892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10" i="1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he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to</a:t>
            </a:r>
            <a:r>
              <a:rPr dirty="0" smtClean="0" sz="1400" spc="-2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ic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er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of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0" i="1">
                <a:latin typeface="Times New Roman"/>
                <a:cs typeface="Times New Roman"/>
              </a:rPr>
              <a:t>e ato</a:t>
            </a:r>
            <a:r>
              <a:rPr dirty="0" smtClean="0" sz="1400" spc="10" i="1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39395" marR="15875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Elec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ve</a:t>
            </a:r>
            <a:r>
              <a:rPr dirty="0" smtClean="0" sz="1400" spc="105" i="1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114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ete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sh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4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239395" marR="12700">
              <a:lnSpc>
                <a:spcPct val="1100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fact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1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0">
                <a:latin typeface="Times New Roman"/>
                <a:cs typeface="Times New Roman"/>
              </a:rPr>
              <a:t> 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utr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bala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615815"/>
            <a:ext cx="6884034" cy="1740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02130">
              <a:lnSpc>
                <a:spcPct val="100000"/>
              </a:lnSpc>
            </a:pPr>
            <a:r>
              <a:rPr dirty="0" smtClean="0" sz="1400" spc="-1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2𝑛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marL="23939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endParaRPr sz="1400">
              <a:latin typeface="Times New Roman"/>
              <a:cs typeface="Times New Roman"/>
            </a:endParaRPr>
          </a:p>
          <a:p>
            <a:pPr marL="239395" marR="13335" indent="-227329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v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len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10" b="1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,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latin typeface="Times New Roman"/>
                <a:cs typeface="Times New Roman"/>
              </a:rPr>
              <a:t>al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nce e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ec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on</a:t>
            </a:r>
            <a:r>
              <a:rPr dirty="0" smtClean="0" sz="1400" spc="10" b="1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.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2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75"/>
              </a:spcBef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Times New Roman"/>
                <a:cs typeface="Times New Roman"/>
              </a:rPr>
              <a:t>can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out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reak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65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c</a:t>
            </a:r>
            <a:r>
              <a:rPr dirty="0" smtClean="0" sz="1400" spc="5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du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on in</a:t>
            </a:r>
            <a:r>
              <a:rPr dirty="0" smtClean="0" sz="1400" spc="-25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15" b="1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0669" y="4615815"/>
            <a:ext cx="9499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755" y="8840419"/>
            <a:ext cx="6596380" cy="358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3175" marR="12700" indent="-126111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1: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model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tom showi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trons in orbits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nu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leus,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hich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nsists of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protons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utrons. 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tails” on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trons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motion.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43992"/>
            <a:ext cx="6886575" cy="4770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1.2</a:t>
            </a:r>
            <a:r>
              <a:rPr dirty="0" smtClean="0" sz="1400" spc="14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ate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sed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 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ectro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239395" marR="12700" indent="-227329">
              <a:lnSpc>
                <a:spcPts val="1610"/>
              </a:lnSpc>
              <a:spcBef>
                <a:spcPts val="254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Mate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eir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ps: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ducto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10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ins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10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39395" marR="22225" indent="-227329">
              <a:lnSpc>
                <a:spcPts val="1610"/>
              </a:lnSpc>
              <a:spcBef>
                <a:spcPts val="1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id,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ey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etrical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ts val="1565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Ins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: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 (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few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239395" marR="16510">
              <a:lnSpc>
                <a:spcPts val="1860"/>
              </a:lnSpc>
              <a:spcBef>
                <a:spcPts val="80"/>
              </a:spcBef>
            </a:pPr>
            <a:r>
              <a:rPr dirty="0" smtClean="0" sz="140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gl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ica,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z.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Co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du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rs:</a:t>
            </a:r>
            <a:r>
              <a:rPr dirty="0" smtClean="0" sz="1400" spc="20" b="1" i="1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239395" marR="14604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2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(Cu),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g),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u),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39395" marR="14604" indent="-227329">
              <a:lnSpc>
                <a:spcPct val="110200"/>
              </a:lnSpc>
              <a:spcBef>
                <a:spcPts val="1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du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15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:</a:t>
            </a:r>
            <a:r>
              <a:rPr dirty="0" smtClean="0" sz="1400" spc="10" b="1" i="1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(Sb),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 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s),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t),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B),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(Po),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e),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(Si),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e),</a:t>
            </a:r>
            <a:r>
              <a:rPr dirty="0" smtClean="0" sz="1400" spc="0">
                <a:latin typeface="Times New Roman"/>
                <a:cs typeface="Times New Roman"/>
              </a:rPr>
              <a:t> ga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9900" marR="22225" indent="-229235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our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ely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endParaRPr sz="1400">
              <a:latin typeface="Times New Roman"/>
              <a:cs typeface="Times New Roman"/>
            </a:endParaRPr>
          </a:p>
          <a:p>
            <a:pPr lvl="1" marL="469900" marR="19685" indent="-229235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etrical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5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y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al.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are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5" i="1">
                <a:latin typeface="Times New Roman"/>
                <a:cs typeface="Times New Roman"/>
              </a:rPr>
              <a:t>o</a:t>
            </a:r>
            <a:r>
              <a:rPr dirty="0" smtClean="0" sz="1400" spc="-15" i="1">
                <a:latin typeface="Times New Roman"/>
                <a:cs typeface="Times New Roman"/>
              </a:rPr>
              <a:t>v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6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2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7417" y="9033967"/>
            <a:ext cx="38741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2: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 for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th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ials.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439" y="5411723"/>
            <a:ext cx="5992368" cy="3599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42468"/>
            <a:ext cx="6885940" cy="4206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1.3</a:t>
            </a:r>
            <a:r>
              <a:rPr dirty="0" smtClean="0" sz="1400" spc="12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urrent in Se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ducto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4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du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65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ele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1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ree 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10" b="1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9900" marR="19685" indent="-229235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free,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 marL="239395" marR="13335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on-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10" b="1" i="1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ram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b).</a:t>
            </a:r>
            <a:endParaRPr sz="1400">
              <a:latin typeface="Times New Roman"/>
              <a:cs typeface="Times New Roman"/>
            </a:endParaRPr>
          </a:p>
          <a:p>
            <a:pPr lvl="1" marL="469900" marR="14604" indent="-229235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on-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2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free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lose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le.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239395" marR="12700">
              <a:lnSpc>
                <a:spcPct val="110200"/>
              </a:lnSpc>
              <a:spcBef>
                <a:spcPts val="5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re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on.</a:t>
            </a:r>
            <a:r>
              <a:rPr dirty="0" smtClean="0" sz="1400" spc="95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irs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being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al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free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2159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80"/>
              </a:spcBef>
            </a:pPr>
            <a:r>
              <a:rPr dirty="0" smtClean="0" sz="1400" b="1">
                <a:latin typeface="Times New Roman"/>
                <a:cs typeface="Times New Roman"/>
              </a:rPr>
              <a:t>elec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-2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urren</a:t>
            </a:r>
            <a:r>
              <a:rPr dirty="0" smtClean="0" sz="1400" spc="5" b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524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 cur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 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112" y="8119617"/>
            <a:ext cx="6221730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3: 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</a:t>
            </a:r>
            <a:r>
              <a:rPr dirty="0" smtClean="0" sz="1200" spc="1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hole p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irs in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silicon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stal. 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trons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algn="ctr" marR="457200">
              <a:lnSpc>
                <a:spcPct val="100000"/>
              </a:lnSpc>
              <a:spcBef>
                <a:spcPts val="35"/>
              </a:spcBef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6136" y="4718218"/>
            <a:ext cx="7102514" cy="3348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43992"/>
            <a:ext cx="6888480" cy="3044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1.4</a:t>
            </a:r>
            <a:r>
              <a:rPr dirty="0" smtClean="0" sz="1400" spc="14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-Type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and 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-Ty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 Se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ic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nduc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239395" marR="20320" indent="-227329">
              <a:lnSpc>
                <a:spcPts val="1860"/>
              </a:lnSpc>
              <a:spcBef>
                <a:spcPts val="5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 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v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lvl="1" marL="469900" indent="-229235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ec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se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0" i="1">
                <a:latin typeface="Times New Roman"/>
                <a:cs typeface="Times New Roman"/>
              </a:rPr>
              <a:t>e p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ta</a:t>
            </a:r>
            <a:r>
              <a:rPr dirty="0" smtClean="0" sz="1400" spc="-15" i="1">
                <a:latin typeface="Times New Roman"/>
                <a:cs typeface="Times New Roman"/>
              </a:rPr>
              <a:t>v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tom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0" i="1">
                <a:latin typeface="Times New Roman"/>
                <a:cs typeface="Times New Roman"/>
              </a:rPr>
              <a:t>iv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up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an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ele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n,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ft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ll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45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on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30" b="1" i="1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5875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-t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three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0">
                <a:latin typeface="Times New Roman"/>
                <a:cs typeface="Times New Roman"/>
              </a:rPr>
              <a:t> 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5" i="1">
                <a:latin typeface="Times New Roman"/>
                <a:cs typeface="Times New Roman"/>
              </a:rPr>
              <a:t>v</a:t>
            </a:r>
            <a:r>
              <a:rPr dirty="0" smtClean="0" sz="1400" spc="0" i="1">
                <a:latin typeface="Times New Roman"/>
                <a:cs typeface="Times New Roman"/>
              </a:rPr>
              <a:t>al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to</a:t>
            </a:r>
            <a:r>
              <a:rPr dirty="0" smtClean="0" sz="1400" spc="-20" i="1">
                <a:latin typeface="Times New Roman"/>
                <a:cs typeface="Times New Roman"/>
              </a:rPr>
              <a:t>m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9900" indent="-229235">
              <a:lnSpc>
                <a:spcPct val="100000"/>
              </a:lnSpc>
              <a:spcBef>
                <a:spcPts val="18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atom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eferr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ac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or</a:t>
            </a:r>
            <a:r>
              <a:rPr dirty="0" smtClean="0" sz="1400" spc="-2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30" b="1" i="1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in</a:t>
            </a:r>
            <a:r>
              <a:rPr dirty="0" smtClean="0" sz="1400" spc="5" b="1" i="1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3970" indent="-227329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aj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an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ty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3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75"/>
              </a:spcBef>
            </a:pPr>
            <a:r>
              <a:rPr dirty="0" smtClean="0" sz="140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rs.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aj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5" b="1" i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pe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 marL="239395" marR="19685">
              <a:lnSpc>
                <a:spcPts val="1850"/>
              </a:lnSpc>
              <a:spcBef>
                <a:spcPts val="85"/>
              </a:spcBef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ity 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ers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727717"/>
            <a:ext cx="2597150" cy="10204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2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4: 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nta</a:t>
            </a:r>
            <a:r>
              <a:rPr dirty="0" smtClean="0" sz="1200" spc="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 impuri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tom</a:t>
            </a:r>
            <a:r>
              <a:rPr dirty="0" smtClean="0" sz="1200" spc="0">
                <a:latin typeface="Times New Roman"/>
                <a:cs typeface="Times New Roman"/>
              </a:rPr>
              <a:t> in a silicon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An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ntimo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(Sb) impuri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tom is shown in the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tra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Sb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tom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omes a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7703566"/>
            <a:ext cx="2938780" cy="598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5: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riv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lent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mpuri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tom in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ct val="11000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silicon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stal stru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A bo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) impuri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tom is shown in 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06140" y="3314722"/>
            <a:ext cx="3914662" cy="3166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468623" y="6484504"/>
            <a:ext cx="3298792" cy="32385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43992"/>
            <a:ext cx="6885940" cy="1397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1.5</a:t>
            </a:r>
            <a:r>
              <a:rPr dirty="0" smtClean="0" sz="1400" spc="12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 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Junct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4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2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-t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pe.</a:t>
            </a:r>
            <a:endParaRPr sz="1400">
              <a:latin typeface="Times New Roman"/>
              <a:cs typeface="Times New Roman"/>
            </a:endParaRPr>
          </a:p>
          <a:p>
            <a:pPr marL="239395" marR="12700">
              <a:lnSpc>
                <a:spcPct val="1100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ority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carr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7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6(a).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ba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um.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0901" y="6064884"/>
            <a:ext cx="299085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6: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pletion re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568" y="1981627"/>
            <a:ext cx="7049632" cy="3983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465821" y="310845"/>
            <a:ext cx="0" cy="9437878"/>
          </a:xfrm>
          <a:custGeom>
            <a:avLst/>
            <a:gdLst/>
            <a:ahLst/>
            <a:cxnLst/>
            <a:rect l="l" t="t" r="r" b="b"/>
            <a:pathLst>
              <a:path w="0" h="9437878">
                <a:moveTo>
                  <a:pt x="0" y="0"/>
                </a:moveTo>
                <a:lnTo>
                  <a:pt x="0" y="94378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9751924"/>
            <a:ext cx="7164069" cy="0"/>
          </a:xfrm>
          <a:custGeom>
            <a:avLst/>
            <a:gdLst/>
            <a:ahLst/>
            <a:cxnLst/>
            <a:rect l="l" t="t" r="r" b="b"/>
            <a:pathLst>
              <a:path w="7164069" h="0">
                <a:moveTo>
                  <a:pt x="0" y="0"/>
                </a:moveTo>
                <a:lnTo>
                  <a:pt x="7164069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:subject>(Second Year)</dc:subject>
  <dc:title>Analog Electronics lectures (Second Year)</dc:title>
  <dcterms:created xsi:type="dcterms:W3CDTF">2021-11-06T12:11:50Z</dcterms:created>
  <dcterms:modified xsi:type="dcterms:W3CDTF">2021-11-06T12:11:50Z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2021-04-30T00:00:00Z</vt:filetime>
  </property>
  <property fmtid="{D5CDD505-2E9C-101B-9397-08002B2CF9AE}" pid="3" name="LastSaved">
    <vt:filetime>2021-11-06T00:00:00Z</vt:filetime>
  </property>
</Properties>
</file>